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29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4.xml"/><Relationship Id="rId7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9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NULL"/><Relationship Id="rId1" Type="http://schemas.openxmlformats.org/officeDocument/2006/relationships/slideLayout" Target="../slideLayouts/slideLayout5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1. Лекция 1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Основные принципы планирования дорог. </a:t>
            </a:r>
            <a:br>
              <a:rPr lang="ru-RU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547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Содержание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429684" cy="49292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rId2" action="ppaction://hlinksldjump"/>
              </a:rPr>
              <a:t>Основные элементы дороги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rId3" action="ppaction://hlinksldjump"/>
              </a:rPr>
              <a:t>Разметка на дороге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rId4" action="ppaction://hlinksldjump"/>
              </a:rPr>
              <a:t>Виды пешеходных переходов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rId5" action="ppaction://hlinksldjump"/>
              </a:rPr>
              <a:t>Правила перехода дорог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rId6" action="ppaction://hlinksldjump"/>
              </a:rPr>
              <a:t>Скрытые опасности на дорогах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rId7" action="ppaction://hlinksldjump"/>
              </a:rPr>
              <a:t>Сигналы светофора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rId8" action="ppaction://hlinksldjump"/>
              </a:rPr>
              <a:t>Дорожные знаки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" action="ppaction://noaction"/>
              </a:rPr>
              <a:t>Опасные переходы в поселке им. Тельмана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hlinkClick r:id="" action="ppaction://noaction"/>
              </a:rPr>
              <a:t>Рекомендации для пешеходов</a:t>
            </a:r>
            <a:endParaRPr lang="ru-RU" dirty="0" smtClean="0"/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084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элементы дороги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85720" y="785794"/>
            <a:ext cx="8572560" cy="132873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 Основные элементы дороги: проезжая часть, тротуар, трамвайные пути, разделительная полоса (если она есть), обочина.</a:t>
            </a:r>
            <a:endParaRPr lang="ru-RU" dirty="0"/>
          </a:p>
        </p:txBody>
      </p:sp>
      <p:pic>
        <p:nvPicPr>
          <p:cNvPr id="8" name="Содержимое 7" descr="Фото345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57158" y="2285992"/>
            <a:ext cx="4000528" cy="4214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85992"/>
            <a:ext cx="4143404" cy="4214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328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Разметка на дороге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Содержимое 7" descr="Фото3452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285720" y="2357430"/>
            <a:ext cx="4071966" cy="4071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857232"/>
            <a:ext cx="8715436" cy="12858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Разметка дорог – средство организации дорожного движения, представляющего собой линии, надписи и иные обозначения, которые наносятся на различные элементы дорог и дорожных сооружений.</a:t>
            </a:r>
            <a:endParaRPr lang="ru-RU" dirty="0"/>
          </a:p>
        </p:txBody>
      </p:sp>
      <p:pic>
        <p:nvPicPr>
          <p:cNvPr id="2052" name="Picture 4" descr="C:\Documents and Settings\Admin\Рабочий стол\Екатерина\Фото34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2357430"/>
            <a:ext cx="4286280" cy="4071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25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1435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600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Помните</a:t>
            </a:r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7" name="Picture 5" descr="C:\Documents and Settings\Admin\Рабочий стол\Екатерина\Фото34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6"/>
            <a:ext cx="4071966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58" y="714356"/>
            <a:ext cx="8501122" cy="15716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При наличии раздельной полосы переходить дорогу вне зоны пешеходных переходов запрещено.</a:t>
            </a:r>
          </a:p>
          <a:p>
            <a:pPr>
              <a:buNone/>
            </a:pPr>
            <a:r>
              <a:rPr lang="ru-RU" dirty="0" smtClean="0"/>
              <a:t>      На разделительной полосе запрещено движение и остановка как пешеходов, так и транспортных средств.</a:t>
            </a:r>
            <a:endParaRPr lang="ru-RU" dirty="0"/>
          </a:p>
        </p:txBody>
      </p:sp>
      <p:pic>
        <p:nvPicPr>
          <p:cNvPr id="3075" name="Picture 3" descr="C:\Documents and Settings\Admin\Рабочий стол\Екатерина\Фото34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500306"/>
            <a:ext cx="4184647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44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81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Виды пешеходных переходов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28596" y="2357430"/>
            <a:ext cx="4040188" cy="7508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Регулируемый пешеходный переход</a:t>
            </a:r>
            <a:endParaRPr lang="ru-RU" i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596" y="785794"/>
            <a:ext cx="8286808" cy="15001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Для организованного и безопасного пересечения пешеходами дорог оборудуются пешеходные переходы. Они обозначаются соответствующими знаками и дорожной разметкой.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3438" y="2357430"/>
            <a:ext cx="4041775" cy="7508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Нерегулируемый пешеходный переход</a:t>
            </a:r>
            <a:endParaRPr lang="ru-RU" i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" name="Содержимое 9" descr="Фото3459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334000" y="3092604"/>
            <a:ext cx="3195638" cy="2520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C:\Documents and Settings\Admin\Рабочий стол\Екатерина\Фото34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14686"/>
            <a:ext cx="4071966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217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2705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Виды пешеходных переходов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28596" y="1071546"/>
            <a:ext cx="4111626" cy="7508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Подземный пешеходный переход</a:t>
            </a:r>
            <a:endParaRPr lang="ru-RU" i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" name="Содержимое 9" descr="Фото345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8596" y="2000240"/>
            <a:ext cx="4071966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3438" y="1071546"/>
            <a:ext cx="4143404" cy="7508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Надземный пешеходный переход</a:t>
            </a:r>
            <a:endParaRPr lang="ru-RU" i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1" name="Содержимое 10" descr="Фото3458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4876" y="2000240"/>
            <a:ext cx="4071966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46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перехода дорог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2143116"/>
            <a:ext cx="4286280" cy="75088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i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Переход дороги с односторонним движением</a:t>
            </a:r>
            <a:endParaRPr lang="ru-RU" i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85720" y="857232"/>
            <a:ext cx="8572560" cy="12096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Пешеходы должны пересекать проезжую часть по пешеходным переходам, в том числе подземным и надземным, а при их отсутствии – на перекрестках по линии тротуаров или обочин.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714876" y="2143116"/>
            <a:ext cx="4113213" cy="75088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i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Переход дороги с двусторонним движением</a:t>
            </a:r>
            <a:endParaRPr lang="ru-RU" i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Содержимое 7" descr="Фото3475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6455569" y="3876675"/>
            <a:ext cx="952500" cy="952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Documents and Settings\Admin\Рабочий стол\Екатерина\обж\Фото3474.jpg"/>
          <p:cNvPicPr>
            <a:picLocks noChangeAspect="1" noChangeArrowheads="1"/>
          </p:cNvPicPr>
          <p:nvPr/>
        </p:nvPicPr>
        <p:blipFill>
          <a:blip r:embed="rId3"/>
          <a:srcRect l="10300" t="25229" r="6154" b="21363"/>
          <a:stretch>
            <a:fillRect/>
          </a:stretch>
        </p:blipFill>
        <p:spPr bwMode="auto">
          <a:xfrm>
            <a:off x="285720" y="3000372"/>
            <a:ext cx="4286280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786842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731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перехода дорог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357158" y="857232"/>
            <a:ext cx="8429684" cy="19288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При переходе дороги с широкой проезжей частью необходимо: стоя на тротуаре, посмотреть налево и направо, чтобы убедиться, что машины далеко и что нет машин, едущих задним ходом. Дойдя до середины, остановиться и посмотреть направо. Убедившись в том, что опасности нет, закончить переход.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8584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358246" cy="8572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перехода дорог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785794"/>
            <a:ext cx="8286808" cy="18573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При отсутствии в зоне видимости перехода или перекрестка разрешается переходить дорогу под прямым углом к краю проезжей части на участках без разделительной полосы и ограждений там, где она хорошо просматривается в обе стороны.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*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1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8266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Скрытые опасности на дорогах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357298"/>
            <a:ext cx="8643998" cy="178594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При пересечении проезжей части вне пешеходного перехода пешеходы не должны выходить из-за стоящего транспортного средства или иного препятствия, ограничивающего обзор, не убедившись в отсутствии приближающихся транспортных средств.</a:t>
            </a:r>
            <a:endParaRPr lang="ru-RU" dirty="0"/>
          </a:p>
        </p:txBody>
      </p:sp>
      <p:pic>
        <p:nvPicPr>
          <p:cNvPr id="5" name="Содержимое 4" descr="Фото348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9615" t="22639" r="7692" b="9446"/>
          <a:stretch>
            <a:fillRect/>
          </a:stretch>
        </p:blipFill>
        <p:spPr>
          <a:xfrm>
            <a:off x="285720" y="3286124"/>
            <a:ext cx="428628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968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Скрытые опасности на дорогах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28596" y="1142984"/>
            <a:ext cx="3967162" cy="11430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Зеленые насаждения могут скрывать большую опасность для жизни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500562" y="1142984"/>
            <a:ext cx="4324352" cy="112552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Во дворах движущиеся автомобили могут скрывать гаражи, различные постройки</a:t>
            </a:r>
            <a:endParaRPr lang="ru-RU" dirty="0"/>
          </a:p>
        </p:txBody>
      </p:sp>
      <p:pic>
        <p:nvPicPr>
          <p:cNvPr id="3074" name="Picture 2" descr="C:\Documents and Settings\Admin\Рабочий стол\Екатерина\обж\Фото3482.jpg"/>
          <p:cNvPicPr>
            <a:picLocks noChangeAspect="1" noChangeArrowheads="1"/>
          </p:cNvPicPr>
          <p:nvPr/>
        </p:nvPicPr>
        <p:blipFill>
          <a:blip r:embed="rId2" cstate="print"/>
          <a:srcRect l="8011" t="4578" r="13021" b="23702"/>
          <a:stretch>
            <a:fillRect/>
          </a:stretch>
        </p:blipFill>
        <p:spPr bwMode="auto">
          <a:xfrm>
            <a:off x="428596" y="2500306"/>
            <a:ext cx="3929090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044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3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Сигналы светофора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71802" y="1357298"/>
            <a:ext cx="4357718" cy="450059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Дорожные светофоры служат для регулирования очередности пропуска транспортных средств и пешеходов, а также для запрещения движения и обозначения опасных участков дорог.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*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588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993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Классификация светофоров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42844" y="857232"/>
            <a:ext cx="4357718" cy="221457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При наличии пешеходного светофора пешеходам разрешается пересекать проезжую часть только при зеленом сигнале независимо от наличия или отсутствия транспортных средств.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786314" y="857232"/>
            <a:ext cx="4041775" cy="221457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Переходя проезжую часть на зеленый сигнал трехсекционного светофора, пешеходы не должны мешать движению транспортных средств.</a:t>
            </a:r>
            <a:endParaRPr lang="ru-RU" dirty="0"/>
          </a:p>
        </p:txBody>
      </p:sp>
      <p:pic>
        <p:nvPicPr>
          <p:cNvPr id="4098" name="Picture 2" descr="C:\Documents and Settings\Admin\Рабочий стол\Екатерина\Фото3484.jpg"/>
          <p:cNvPicPr>
            <a:picLocks noChangeAspect="1" noChangeArrowheads="1"/>
          </p:cNvPicPr>
          <p:nvPr/>
        </p:nvPicPr>
        <p:blipFill>
          <a:blip r:embed="rId2" cstate="print"/>
          <a:srcRect l="18743" t="1526" r="2289" b="3865"/>
          <a:stretch>
            <a:fillRect/>
          </a:stretch>
        </p:blipFill>
        <p:spPr bwMode="auto">
          <a:xfrm rot="16200000">
            <a:off x="576657" y="3280936"/>
            <a:ext cx="3418653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8786842" y="65008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775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Действия пешеходов по сигналам светофора</a:t>
            </a:r>
            <a:r>
              <a:rPr lang="ru-RU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(красный сигнал)</a:t>
            </a:r>
            <a:endParaRPr lang="ru-RU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4857760"/>
            <a:ext cx="8286808" cy="126840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Красный сигнал светофора запрещает движение. Пешеходам запрещается переходить проезжую часть дороги даже в том случае, если нет приближающихся транспортных средств.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*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533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Действия пешеходов по сигналам светофора</a:t>
            </a:r>
            <a:r>
              <a:rPr lang="ru-RU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(желтый сигнал)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4643446"/>
            <a:ext cx="8572560" cy="17859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Желтый сигнал светофора запрещает движение. Пешеход, которого желтый сигнал застал на проезжей части, должен поторопиться закончить переход. Желтый мигающий сигнал светофора указывает на то, что сейчас здесь – нерегулируемый переход.</a:t>
            </a:r>
            <a:endParaRPr lang="ru-RU" dirty="0"/>
          </a:p>
        </p:txBody>
      </p:sp>
      <p:pic>
        <p:nvPicPr>
          <p:cNvPr id="5" name="Содержимое 4" descr="Фото3488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5189" t="21515" r="6367" b="40749"/>
          <a:stretch>
            <a:fillRect/>
          </a:stretch>
        </p:blipFill>
        <p:spPr>
          <a:xfrm>
            <a:off x="285719" y="1785926"/>
            <a:ext cx="8483263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939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Действия пешеходов по сигналам светофора</a:t>
            </a:r>
            <a:r>
              <a:rPr lang="ru-RU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(зеленый сигнал)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85720" y="4714884"/>
            <a:ext cx="8572560" cy="171451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Зеленый сигнал светофора лишь предоставляет пешеходу право перехода дороги. Перед тем как начать переход на зеленый сигнал, необходимо остановиться на тротуаре и убедиться, что все транспортные средства, в том числе и специального назначения, полностью остановились.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" name="Содержимое 6" descr="Фото3486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651" t="28590" r="2829" b="28957"/>
          <a:stretch>
            <a:fillRect/>
          </a:stretch>
        </p:blipFill>
        <p:spPr>
          <a:xfrm>
            <a:off x="357158" y="1785925"/>
            <a:ext cx="8429684" cy="2809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457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Дорожные знаки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29256" y="1714488"/>
            <a:ext cx="3214710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hlinkClick r:id="rId2" action="ppaction://hlinksldjump"/>
              </a:rPr>
              <a:t>Запрещающие знаки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2428868"/>
            <a:ext cx="3714776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ysClr val="windowText" lastClr="000000"/>
                </a:solidFill>
                <a:hlinkClick r:id="rId3" action="ppaction://hlinksldjump"/>
              </a:rPr>
              <a:t>Предупреждающие знаки</a:t>
            </a:r>
            <a:endParaRPr lang="ru-RU" sz="2400" dirty="0">
              <a:solidFill>
                <a:sysClr val="windowText" lastClr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3929066"/>
            <a:ext cx="3357586" cy="10001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hlinkClick r:id="rId4" action="ppaction://hlinksldjump"/>
              </a:rPr>
              <a:t>Информационные знаки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857232"/>
            <a:ext cx="214314" cy="2857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1538" y="1142984"/>
            <a:ext cx="7000924" cy="1428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1071538" y="1285860"/>
            <a:ext cx="285752" cy="11430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7786710" y="1285860"/>
            <a:ext cx="285752" cy="42862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4714876" y="1285860"/>
            <a:ext cx="357190" cy="264320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212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Предупреждающие знаки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Содержимое 5" descr="Фото347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6981" t="7364" r="8726" b="17164"/>
          <a:stretch>
            <a:fillRect/>
          </a:stretch>
        </p:blipFill>
        <p:spPr>
          <a:xfrm>
            <a:off x="357158" y="1285860"/>
            <a:ext cx="4000528" cy="4643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*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274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i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Рекомендации для пешеходов</a:t>
            </a:r>
            <a:endParaRPr lang="ru-RU" i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3578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651510" indent="-51435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ru-RU" dirty="0" smtClean="0"/>
              <a:t>Пересекай проезжую часть по пешеходным переходам.</a:t>
            </a:r>
          </a:p>
          <a:p>
            <a:pPr marL="651510" indent="-51435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ru-RU" dirty="0" smtClean="0"/>
              <a:t>Строго подчиняйся сигналам светофора.</a:t>
            </a:r>
          </a:p>
          <a:p>
            <a:pPr marL="651510" indent="-51435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ru-RU" dirty="0" smtClean="0"/>
              <a:t>Не останавливайся близко от проходящего автомобиля.</a:t>
            </a:r>
          </a:p>
          <a:p>
            <a:pPr marL="651510" indent="-51435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ru-RU" dirty="0" smtClean="0"/>
              <a:t>Будь внимателен в ненастную погоду.</a:t>
            </a:r>
          </a:p>
          <a:p>
            <a:pPr marL="651510" indent="-51435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ru-RU" dirty="0" smtClean="0"/>
              <a:t>Не ослабляй внимание при желтом сигнале светофора.</a:t>
            </a:r>
          </a:p>
          <a:p>
            <a:pPr marL="651510" indent="-51435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ru-RU" dirty="0" smtClean="0"/>
              <a:t>Даже переходя дорогу на зелёный сигнал светофора, будь предельно внимателен и осторожен.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843918" y="6488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43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2048</TotalTime>
  <Words>632</Words>
  <Application>Microsoft Office PowerPoint</Application>
  <PresentationFormat>Экран (4:3)</PresentationFormat>
  <Paragraphs>93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Century Gothic</vt:lpstr>
      <vt:lpstr>Wingdings</vt:lpstr>
      <vt:lpstr>Wingdings 3</vt:lpstr>
      <vt:lpstr>Легкий дым</vt:lpstr>
      <vt:lpstr> Основы проектирования городских дорог и улиц</vt:lpstr>
      <vt:lpstr>Тема 1. Лекция 1  Основные принципы планирования дорог.  </vt:lpstr>
      <vt:lpstr>Содержание</vt:lpstr>
      <vt:lpstr>Основные элементы дороги</vt:lpstr>
      <vt:lpstr>Разметка на дороге</vt:lpstr>
      <vt:lpstr>Помните!</vt:lpstr>
      <vt:lpstr>Виды пешеходных переходов</vt:lpstr>
      <vt:lpstr>Виды пешеходных переходов</vt:lpstr>
      <vt:lpstr>Правила перехода дорог</vt:lpstr>
      <vt:lpstr>Правила перехода дорог</vt:lpstr>
      <vt:lpstr>Правила перехода дорог</vt:lpstr>
      <vt:lpstr>Скрытые опасности на дорогах</vt:lpstr>
      <vt:lpstr>Скрытые опасности на дорогах</vt:lpstr>
      <vt:lpstr>Сигналы светофора</vt:lpstr>
      <vt:lpstr>Классификация светофоров</vt:lpstr>
      <vt:lpstr>Действия пешеходов по сигналам светофора (красный сигнал)</vt:lpstr>
      <vt:lpstr>Действия пешеходов по сигналам светофора (желтый сигнал)</vt:lpstr>
      <vt:lpstr>Действия пешеходов по сигналам светофора (зеленый сигнал)</vt:lpstr>
      <vt:lpstr>Дорожные знаки</vt:lpstr>
      <vt:lpstr>Предупреждающие знаки</vt:lpstr>
      <vt:lpstr>Рекомендации для пешеходов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82</cp:revision>
  <dcterms:created xsi:type="dcterms:W3CDTF">2014-09-03T06:40:38Z</dcterms:created>
  <dcterms:modified xsi:type="dcterms:W3CDTF">2021-11-30T04:35:55Z</dcterms:modified>
</cp:coreProperties>
</file>